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83" d="100"/>
          <a:sy n="83" d="100"/>
        </p:scale>
        <p:origin x="-14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B102-D2F5-4F23-86F3-AAA5204F2633}" type="datetimeFigureOut">
              <a:rPr lang="zh-TW" altLang="en-US" smtClean="0"/>
              <a:t>2015/7/29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06C-FF10-47C5-A258-20F787E13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30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B102-D2F5-4F23-86F3-AAA5204F2633}" type="datetimeFigureOut">
              <a:rPr lang="zh-TW" altLang="en-US" smtClean="0"/>
              <a:t>2015/7/29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06C-FF10-47C5-A258-20F787E13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56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B102-D2F5-4F23-86F3-AAA5204F2633}" type="datetimeFigureOut">
              <a:rPr lang="zh-TW" altLang="en-US" smtClean="0"/>
              <a:t>2015/7/29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06C-FF10-47C5-A258-20F787E13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63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B102-D2F5-4F23-86F3-AAA5204F2633}" type="datetimeFigureOut">
              <a:rPr lang="zh-TW" altLang="en-US" smtClean="0"/>
              <a:t>2015/7/29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06C-FF10-47C5-A258-20F787E13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63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B102-D2F5-4F23-86F3-AAA5204F2633}" type="datetimeFigureOut">
              <a:rPr lang="zh-TW" altLang="en-US" smtClean="0"/>
              <a:t>2015/7/29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06C-FF10-47C5-A258-20F787E13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353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B102-D2F5-4F23-86F3-AAA5204F2633}" type="datetimeFigureOut">
              <a:rPr lang="zh-TW" altLang="en-US" smtClean="0"/>
              <a:t>2015/7/29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06C-FF10-47C5-A258-20F787E13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19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B102-D2F5-4F23-86F3-AAA5204F2633}" type="datetimeFigureOut">
              <a:rPr lang="zh-TW" altLang="en-US" smtClean="0"/>
              <a:t>2015/7/29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06C-FF10-47C5-A258-20F787E13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37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B102-D2F5-4F23-86F3-AAA5204F2633}" type="datetimeFigureOut">
              <a:rPr lang="zh-TW" altLang="en-US" smtClean="0"/>
              <a:t>2015/7/29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06C-FF10-47C5-A258-20F787E13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1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B102-D2F5-4F23-86F3-AAA5204F2633}" type="datetimeFigureOut">
              <a:rPr lang="zh-TW" altLang="en-US" smtClean="0"/>
              <a:t>2015/7/29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06C-FF10-47C5-A258-20F787E13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30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B102-D2F5-4F23-86F3-AAA5204F2633}" type="datetimeFigureOut">
              <a:rPr lang="zh-TW" altLang="en-US" smtClean="0"/>
              <a:t>2015/7/29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06C-FF10-47C5-A258-20F787E13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04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B102-D2F5-4F23-86F3-AAA5204F2633}" type="datetimeFigureOut">
              <a:rPr lang="zh-TW" altLang="en-US" smtClean="0"/>
              <a:t>2015/7/29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06C-FF10-47C5-A258-20F787E13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08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0B102-D2F5-4F23-86F3-AAA5204F2633}" type="datetimeFigureOut">
              <a:rPr lang="zh-TW" altLang="en-US" smtClean="0"/>
              <a:t>2015/7/29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B06C-FF10-47C5-A258-20F787E13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0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</a:rPr>
              <a:t>FIRDI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</a:rPr>
              <a:t>專利檢索分析工具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說明</a:t>
            </a:r>
            <a:r>
              <a:rPr lang="en-US" altLang="zh-TW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一</a:t>
            </a:r>
            <a:r>
              <a:rPr lang="en-US" altLang="zh-TW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29</a:t>
            </a:r>
            <a:r>
              <a:rPr lang="zh-TW" altLang="en-US" dirty="0" smtClean="0"/>
              <a:t>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09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FIRDI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專利檢索分析工具說明</a:t>
            </a:r>
            <a:endParaRPr lang="zh-TW" altLang="en-US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本所於今年度下半年購置</a:t>
            </a:r>
            <a:r>
              <a:rPr lang="en-US" altLang="zh-TW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項專利檢索</a:t>
            </a:r>
            <a:r>
              <a:rPr lang="en-US" altLang="zh-TW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分析工具</a:t>
            </a:r>
            <a:endParaRPr lang="en-US" altLang="zh-TW" dirty="0" smtClean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IPTECH</a:t>
            </a:r>
            <a:r>
              <a:rPr lang="zh-TW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：</a:t>
            </a:r>
            <a:r>
              <a:rPr lang="en-US" altLang="zh-TW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組帳號</a:t>
            </a:r>
            <a:r>
              <a:rPr lang="en-US" altLang="zh-TW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檢索</a:t>
            </a:r>
            <a:r>
              <a:rPr lang="en-US" altLang="zh-TW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+</a:t>
            </a:r>
            <a:r>
              <a:rPr lang="zh-TW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分析</a:t>
            </a:r>
            <a:r>
              <a:rPr lang="en-US" altLang="zh-TW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)/1</a:t>
            </a:r>
            <a:r>
              <a:rPr lang="zh-TW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年</a:t>
            </a:r>
            <a:endParaRPr lang="en-US" altLang="zh-TW" b="1" dirty="0" smtClean="0">
              <a:solidFill>
                <a:srgbClr val="0070C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使用期間：</a:t>
            </a:r>
            <a:r>
              <a:rPr lang="en-US" altLang="zh-TW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2015/7/15~2016/7/15</a:t>
            </a:r>
          </a:p>
          <a:p>
            <a:pPr lvl="1"/>
            <a:r>
              <a:rPr lang="en-US" altLang="zh-TW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WIPS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：相關訓練擬於</a:t>
            </a:r>
            <a:r>
              <a:rPr lang="en-US" altLang="zh-TW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8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月初舉行</a:t>
            </a:r>
            <a:endParaRPr lang="en-US" altLang="zh-TW" dirty="0" smtClean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帳號使用方式，採預約登記方式</a:t>
            </a:r>
            <a:endParaRPr lang="en-US" altLang="zh-TW" dirty="0" smtClean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</a:rPr>
              <a:t>本所首頁→同仁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專區→專利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管理</a:t>
            </a:r>
            <a:endParaRPr lang="en-US" altLang="zh-TW" dirty="0" smtClean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</a:rPr>
              <a:t>於明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年度進行使用評估，再視導入成效檢討後續導入策略。</a:t>
            </a:r>
            <a:endParaRPr lang="zh-TW" altLang="en-US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49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IPTECH</a:t>
            </a:r>
            <a:r>
              <a:rPr lang="zh-TW" altLang="en-US" dirty="0" smtClean="0"/>
              <a:t>帳號預約登記網頁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632848" cy="4980962"/>
          </a:xfrm>
        </p:spPr>
      </p:pic>
      <p:sp>
        <p:nvSpPr>
          <p:cNvPr id="5" name="矩形 4"/>
          <p:cNvSpPr/>
          <p:nvPr/>
        </p:nvSpPr>
        <p:spPr>
          <a:xfrm>
            <a:off x="6948264" y="3375280"/>
            <a:ext cx="648072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上箭號 6"/>
          <p:cNvSpPr/>
          <p:nvPr/>
        </p:nvSpPr>
        <p:spPr>
          <a:xfrm>
            <a:off x="7211152" y="3726176"/>
            <a:ext cx="216024" cy="36004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19612" y="4165048"/>
            <a:ext cx="22322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本所專利管理網頁</a:t>
            </a:r>
            <a:endParaRPr lang="zh-TW" altLang="en-US" sz="2000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19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" y="1556792"/>
            <a:ext cx="4873149" cy="42657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IPTECH</a:t>
            </a:r>
            <a:r>
              <a:rPr lang="zh-TW" altLang="en-US" dirty="0"/>
              <a:t>帳號預約登記網頁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2776"/>
            <a:ext cx="3744416" cy="312959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331640" y="5221151"/>
            <a:ext cx="302433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熱門連結</a:t>
            </a:r>
            <a:endParaRPr lang="en-US" altLang="zh-TW" sz="2000" dirty="0" smtClean="0">
              <a:solidFill>
                <a:srgbClr val="C00000"/>
              </a:solidFill>
              <a:ea typeface="微軟正黑體" panose="020B0604030504040204" pitchFamily="34" charset="-120"/>
            </a:endParaRPr>
          </a:p>
          <a:p>
            <a:r>
              <a:rPr lang="en-US" altLang="zh-TW" sz="20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IPTECH</a:t>
            </a:r>
            <a:r>
              <a:rPr lang="zh-TW" altLang="en-US" sz="20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專利檢索分析平台</a:t>
            </a:r>
            <a:endParaRPr lang="en-US" altLang="zh-TW" sz="2000" dirty="0" smtClean="0">
              <a:solidFill>
                <a:srgbClr val="C00000"/>
              </a:solidFill>
              <a:ea typeface="微軟正黑體" panose="020B0604030504040204" pitchFamily="34" charset="-120"/>
            </a:endParaRPr>
          </a:p>
          <a:p>
            <a:pPr lvl="1"/>
            <a:r>
              <a:rPr lang="en-US" altLang="zh-TW" sz="20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IPTECH</a:t>
            </a:r>
            <a:r>
              <a:rPr lang="zh-TW" altLang="en-US" sz="20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帳號預約</a:t>
            </a:r>
            <a:endParaRPr lang="zh-TW" altLang="en-US" sz="2000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8136" y="5224056"/>
            <a:ext cx="993208" cy="4235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19097409">
            <a:off x="3957465" y="4871816"/>
            <a:ext cx="582850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973176"/>
            <a:ext cx="3950811" cy="1832345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4385308" y="5890667"/>
            <a:ext cx="582850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331640" y="3429000"/>
            <a:ext cx="19868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專利檢索與調閱</a:t>
            </a:r>
            <a:endParaRPr lang="zh-TW" altLang="en-US" sz="2000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8136" y="3517884"/>
            <a:ext cx="993208" cy="2117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3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IPTECH</a:t>
            </a:r>
            <a:r>
              <a:rPr lang="zh-TW" altLang="en-US" dirty="0"/>
              <a:t>帳號預約登記網頁</a:t>
            </a:r>
            <a:r>
              <a:rPr lang="en-US" altLang="zh-TW" dirty="0" smtClean="0"/>
              <a:t>-3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2" y="1700808"/>
            <a:ext cx="4824536" cy="287443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61384"/>
            <a:ext cx="4416534" cy="20192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67322"/>
            <a:ext cx="4211186" cy="2990678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 rot="20362230">
            <a:off x="3516004" y="2525788"/>
            <a:ext cx="527815" cy="233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1285920" y="2952376"/>
            <a:ext cx="432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355304" y="3303272"/>
            <a:ext cx="432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向右箭號 10"/>
          <p:cNvSpPr/>
          <p:nvPr/>
        </p:nvSpPr>
        <p:spPr>
          <a:xfrm rot="1554058">
            <a:off x="3380372" y="3406849"/>
            <a:ext cx="527815" cy="233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679440" y="1619080"/>
            <a:ext cx="3456384" cy="2897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247256" y="4077072"/>
            <a:ext cx="4277072" cy="792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6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IPTECH</a:t>
            </a:r>
            <a:r>
              <a:rPr lang="zh-TW" altLang="en-US" dirty="0"/>
              <a:t>帳號預約登記網頁</a:t>
            </a:r>
            <a:r>
              <a:rPr lang="en-US" altLang="zh-TW" dirty="0" smtClean="0"/>
              <a:t>-4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8607506" cy="3720807"/>
          </a:xfrm>
        </p:spPr>
      </p:pic>
      <p:sp>
        <p:nvSpPr>
          <p:cNvPr id="5" name="文字方塊 4"/>
          <p:cNvSpPr txBox="1"/>
          <p:nvPr/>
        </p:nvSpPr>
        <p:spPr>
          <a:xfrm>
            <a:off x="1097320" y="211456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>
                <a:ea typeface="微軟正黑體" panose="020B0604030504040204" pitchFamily="34" charset="-120"/>
              </a:rPr>
              <a:t>TechGo</a:t>
            </a:r>
            <a:r>
              <a:rPr lang="en-US" altLang="zh-TW" sz="2000" b="1" dirty="0">
                <a:ea typeface="微軟正黑體" panose="020B0604030504040204" pitchFamily="34" charset="-120"/>
              </a:rPr>
              <a:t> </a:t>
            </a:r>
            <a:r>
              <a:rPr lang="zh-TW" altLang="zh-TW" sz="2000" b="1" dirty="0" smtClean="0">
                <a:ea typeface="微軟正黑體" panose="020B0604030504040204" pitchFamily="34" charset="-120"/>
              </a:rPr>
              <a:t>工具</a:t>
            </a:r>
            <a:endParaRPr lang="en-US" altLang="zh-TW" sz="2000" b="1" dirty="0" smtClean="0">
              <a:ea typeface="微軟正黑體" panose="020B0604030504040204" pitchFamily="34" charset="-120"/>
            </a:endParaRPr>
          </a:p>
          <a:p>
            <a:r>
              <a:rPr lang="en-US" altLang="zh-TW" sz="2000" b="1" dirty="0" err="1">
                <a:ea typeface="微軟正黑體" panose="020B0604030504040204" pitchFamily="34" charset="-120"/>
              </a:rPr>
              <a:t>PatentGrabber</a:t>
            </a:r>
            <a:r>
              <a:rPr lang="en-US" altLang="zh-TW" sz="2000" b="1" dirty="0">
                <a:ea typeface="微軟正黑體" panose="020B0604030504040204" pitchFamily="34" charset="-120"/>
              </a:rPr>
              <a:t> </a:t>
            </a:r>
            <a:r>
              <a:rPr lang="zh-TW" altLang="zh-TW" sz="2000" b="1" dirty="0" smtClean="0">
                <a:ea typeface="微軟正黑體" panose="020B0604030504040204" pitchFamily="34" charset="-120"/>
              </a:rPr>
              <a:t>工具</a:t>
            </a:r>
            <a:endParaRPr lang="zh-TW" altLang="en-US" sz="2000" dirty="0">
              <a:ea typeface="微軟正黑體" panose="020B0604030504040204" pitchFamily="34" charset="-120"/>
            </a:endParaRPr>
          </a:p>
        </p:txBody>
      </p:sp>
      <p:sp>
        <p:nvSpPr>
          <p:cNvPr id="6" name="向上箭號 5"/>
          <p:cNvSpPr/>
          <p:nvPr/>
        </p:nvSpPr>
        <p:spPr>
          <a:xfrm>
            <a:off x="1815120" y="2804166"/>
            <a:ext cx="216024" cy="44424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48796" y="3321560"/>
            <a:ext cx="648072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090104" y="256835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預約</a:t>
            </a:r>
            <a:endParaRPr lang="zh-TW" altLang="en-US" sz="2000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08776" y="306664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取消預約</a:t>
            </a:r>
            <a:endParaRPr lang="zh-TW" altLang="en-US" sz="2000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44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IPTECH</a:t>
            </a:r>
            <a:r>
              <a:rPr lang="zh-TW" altLang="en-US" dirty="0" smtClean="0">
                <a:ea typeface="微軟正黑體" panose="020B0604030504040204" pitchFamily="34" charset="-120"/>
              </a:rPr>
              <a:t>使用注意事項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ea typeface="微軟正黑體" panose="020B0604030504040204" pitchFamily="34" charset="-120"/>
              </a:rPr>
              <a:t>建議使用之軟體環境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ea typeface="微軟正黑體" panose="020B0604030504040204" pitchFamily="34" charset="-120"/>
              </a:rPr>
              <a:t>瀏覽器：</a:t>
            </a:r>
            <a:r>
              <a:rPr lang="en-US" altLang="zh-TW" dirty="0" smtClean="0">
                <a:ea typeface="微軟正黑體" panose="020B0604030504040204" pitchFamily="34" charset="-120"/>
              </a:rPr>
              <a:t>CHROME</a:t>
            </a:r>
            <a:r>
              <a:rPr lang="zh-TW" altLang="en-US" dirty="0" smtClean="0">
                <a:ea typeface="微軟正黑體" panose="020B0604030504040204" pitchFamily="34" charset="-120"/>
              </a:rPr>
              <a:t>或</a:t>
            </a:r>
            <a:r>
              <a:rPr lang="en-US" altLang="zh-TW" dirty="0" smtClean="0">
                <a:ea typeface="微軟正黑體" panose="020B0604030504040204" pitchFamily="34" charset="-120"/>
              </a:rPr>
              <a:t>IE</a:t>
            </a:r>
            <a:r>
              <a:rPr lang="zh-TW" altLang="en-US" dirty="0" smtClean="0"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ea typeface="微軟正黑體" panose="020B0604030504040204" pitchFamily="34" charset="-120"/>
              </a:rPr>
              <a:t>9.0</a:t>
            </a:r>
            <a:r>
              <a:rPr lang="zh-TW" altLang="en-US" dirty="0" smtClean="0">
                <a:ea typeface="微軟正黑體" panose="020B0604030504040204" pitchFamily="34" charset="-120"/>
              </a:rPr>
              <a:t>以上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 smtClean="0">
                <a:ea typeface="微軟正黑體" panose="020B0604030504040204" pitchFamily="34" charset="-120"/>
              </a:rPr>
              <a:t>JAVA</a:t>
            </a:r>
            <a:r>
              <a:rPr lang="zh-TW" altLang="en-US" dirty="0" smtClean="0">
                <a:ea typeface="微軟正黑體" panose="020B0604030504040204" pitchFamily="34" charset="-120"/>
              </a:rPr>
              <a:t>更新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ea typeface="微軟正黑體" panose="020B0604030504040204" pitchFamily="34" charset="-120"/>
              </a:rPr>
              <a:t>for </a:t>
            </a:r>
            <a:r>
              <a:rPr lang="zh-TW" altLang="en-US" dirty="0" smtClean="0">
                <a:ea typeface="微軟正黑體" panose="020B0604030504040204" pitchFamily="34" charset="-120"/>
              </a:rPr>
              <a:t>技術</a:t>
            </a:r>
            <a:r>
              <a:rPr lang="zh-TW" altLang="en-US" dirty="0" smtClean="0">
                <a:ea typeface="微軟正黑體" panose="020B0604030504040204" pitchFamily="34" charset="-120"/>
              </a:rPr>
              <a:t>分類部分功能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>
                <a:ea typeface="微軟正黑體" panose="020B0604030504040204" pitchFamily="34" charset="-120"/>
              </a:rPr>
              <a:t>生資</a:t>
            </a:r>
            <a:r>
              <a:rPr lang="zh-TW" altLang="en-US" dirty="0" smtClean="0">
                <a:ea typeface="微軟正黑體" panose="020B0604030504040204" pitchFamily="34" charset="-120"/>
              </a:rPr>
              <a:t>中心同仁如有需要可至</a:t>
            </a:r>
            <a:r>
              <a:rPr lang="en-US" altLang="zh-TW" dirty="0" smtClean="0"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ea typeface="微軟正黑體" panose="020B0604030504040204" pitchFamily="34" charset="-120"/>
              </a:rPr>
              <a:t>樓</a:t>
            </a:r>
            <a:r>
              <a:rPr lang="en-US" altLang="zh-TW" dirty="0" smtClean="0">
                <a:ea typeface="微軟正黑體" panose="020B0604030504040204" pitchFamily="34" charset="-120"/>
              </a:rPr>
              <a:t>6306</a:t>
            </a:r>
            <a:r>
              <a:rPr lang="zh-TW" altLang="en-US" dirty="0" smtClean="0">
                <a:ea typeface="微軟正黑體" panose="020B0604030504040204" pitchFamily="34" charset="-120"/>
              </a:rPr>
              <a:t>室使用電腦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r>
              <a:rPr lang="zh-TW" altLang="en-US" dirty="0">
                <a:ea typeface="微軟正黑體" panose="020B0604030504040204" pitchFamily="34" charset="-120"/>
              </a:rPr>
              <a:t>使用後記得刪除專案</a:t>
            </a:r>
            <a:r>
              <a:rPr lang="zh-TW" altLang="en-US" dirty="0" smtClean="0">
                <a:ea typeface="微軟正黑體" panose="020B0604030504040204" pitchFamily="34" charset="-120"/>
              </a:rPr>
              <a:t>資料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ea typeface="微軟正黑體" panose="020B0604030504040204" pitchFamily="34" charset="-120"/>
              </a:rPr>
              <a:t>專利資料匯出</a:t>
            </a:r>
          </a:p>
        </p:txBody>
      </p:sp>
    </p:spTree>
    <p:extLst>
      <p:ext uri="{BB962C8B-B14F-4D97-AF65-F5344CB8AC3E}">
        <p14:creationId xmlns:p14="http://schemas.microsoft.com/office/powerpoint/2010/main" val="23320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195</Words>
  <Application>Microsoft Office PowerPoint</Application>
  <PresentationFormat>如螢幕大小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FIRDI專利檢索分析工具說明(一)</vt:lpstr>
      <vt:lpstr>FIRDI專利檢索分析工具說明</vt:lpstr>
      <vt:lpstr>IPTECH帳號預約登記網頁-1</vt:lpstr>
      <vt:lpstr>IPTECH帳號預約登記網頁-2</vt:lpstr>
      <vt:lpstr>IPTECH帳號預約登記網頁-3</vt:lpstr>
      <vt:lpstr>IPTECH帳號預約登記網頁-4</vt:lpstr>
      <vt:lpstr>IPTECH使用注意事項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FIRDI專利檢索分析工具說明</dc:title>
  <dc:creator>admin</dc:creator>
  <cp:lastModifiedBy>admin</cp:lastModifiedBy>
  <cp:revision>15</cp:revision>
  <dcterms:created xsi:type="dcterms:W3CDTF">2015-07-28T09:22:19Z</dcterms:created>
  <dcterms:modified xsi:type="dcterms:W3CDTF">2015-07-29T06:31:39Z</dcterms:modified>
</cp:coreProperties>
</file>