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4807"/>
    <a:srgbClr val="0000FF"/>
    <a:srgbClr val="663300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48"/>
    <p:restoredTop sz="95296" autoAdjust="0"/>
  </p:normalViewPr>
  <p:slideViewPr>
    <p:cSldViewPr>
      <p:cViewPr varScale="1">
        <p:scale>
          <a:sx n="61" d="100"/>
          <a:sy n="61" d="100"/>
        </p:scale>
        <p:origin x="1344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D6A63-22CC-4BCB-A155-3C82F49AC59B}" type="datetimeFigureOut">
              <a:rPr lang="zh-TW" altLang="en-US" smtClean="0"/>
              <a:t>2023/4/21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E6371-F351-4472-9483-B2C8E5435B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119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2E6371-F351-4472-9483-B2C8E5435B08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4523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7353" cy="993046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9D62-D573-474C-9D59-6FD587DDE7CB}" type="datetimeFigureOut">
              <a:rPr lang="zh-TW" altLang="en-US" smtClean="0"/>
              <a:t>2023/4/21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2996-1B03-452F-9389-0E6EE4E630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566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9D62-D573-474C-9D59-6FD587DDE7CB}" type="datetimeFigureOut">
              <a:rPr lang="zh-TW" altLang="en-US" smtClean="0"/>
              <a:t>2023/4/21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2996-1B03-452F-9389-0E6EE4E630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590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9D62-D573-474C-9D59-6FD587DDE7CB}" type="datetimeFigureOut">
              <a:rPr lang="zh-TW" altLang="en-US" smtClean="0"/>
              <a:t>2023/4/21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2996-1B03-452F-9389-0E6EE4E6303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1074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9D62-D573-474C-9D59-6FD587DDE7CB}" type="datetimeFigureOut">
              <a:rPr lang="zh-TW" altLang="en-US" smtClean="0"/>
              <a:t>2023/4/21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2996-1B03-452F-9389-0E6EE4E630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823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9D62-D573-474C-9D59-6FD587DDE7CB}" type="datetimeFigureOut">
              <a:rPr lang="zh-TW" altLang="en-US" smtClean="0"/>
              <a:t>2023/4/21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2996-1B03-452F-9389-0E6EE4E6303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8131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9D62-D573-474C-9D59-6FD587DDE7CB}" type="datetimeFigureOut">
              <a:rPr lang="zh-TW" altLang="en-US" smtClean="0"/>
              <a:t>2023/4/21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2996-1B03-452F-9389-0E6EE4E630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6581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9D62-D573-474C-9D59-6FD587DDE7CB}" type="datetimeFigureOut">
              <a:rPr lang="zh-TW" altLang="en-US" smtClean="0"/>
              <a:t>2023/4/21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2996-1B03-452F-9389-0E6EE4E630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1527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9D62-D573-474C-9D59-6FD587DDE7CB}" type="datetimeFigureOut">
              <a:rPr lang="zh-TW" altLang="en-US" smtClean="0"/>
              <a:t>2023/4/21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2996-1B03-452F-9389-0E6EE4E630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405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9D62-D573-474C-9D59-6FD587DDE7CB}" type="datetimeFigureOut">
              <a:rPr lang="zh-TW" altLang="en-US" smtClean="0"/>
              <a:t>2023/4/21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2996-1B03-452F-9389-0E6EE4E630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682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9D62-D573-474C-9D59-6FD587DDE7CB}" type="datetimeFigureOut">
              <a:rPr lang="zh-TW" altLang="en-US" smtClean="0"/>
              <a:t>2023/4/21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2996-1B03-452F-9389-0E6EE4E630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7195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9D62-D573-474C-9D59-6FD587DDE7CB}" type="datetimeFigureOut">
              <a:rPr lang="zh-TW" altLang="en-US" smtClean="0"/>
              <a:t>2023/4/21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2996-1B03-452F-9389-0E6EE4E630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3476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9D62-D573-474C-9D59-6FD587DDE7CB}" type="datetimeFigureOut">
              <a:rPr lang="zh-TW" altLang="en-US" smtClean="0"/>
              <a:t>2023/4/21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2996-1B03-452F-9389-0E6EE4E630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9838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9D62-D573-474C-9D59-6FD587DDE7CB}" type="datetimeFigureOut">
              <a:rPr lang="zh-TW" altLang="en-US" smtClean="0"/>
              <a:t>2023/4/21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2996-1B03-452F-9389-0E6EE4E630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252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9D62-D573-474C-9D59-6FD587DDE7CB}" type="datetimeFigureOut">
              <a:rPr lang="zh-TW" altLang="en-US" smtClean="0"/>
              <a:t>2023/4/21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2996-1B03-452F-9389-0E6EE4E630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232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9D62-D573-474C-9D59-6FD587DDE7CB}" type="datetimeFigureOut">
              <a:rPr lang="zh-TW" altLang="en-US" smtClean="0"/>
              <a:t>2023/4/21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2996-1B03-452F-9389-0E6EE4E630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8921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79D62-D573-474C-9D59-6FD587DDE7CB}" type="datetimeFigureOut">
              <a:rPr lang="zh-TW" altLang="en-US" smtClean="0"/>
              <a:t>2023/4/21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F2996-1B03-452F-9389-0E6EE4E630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2868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7354" cy="993046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79D62-D573-474C-9D59-6FD587DDE7CB}" type="datetimeFigureOut">
              <a:rPr lang="zh-TW" altLang="en-US" smtClean="0"/>
              <a:t>2023/4/21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FDCF2996-1B03-452F-9389-0E6EE4E630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200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wn@firdi.org.tw" TargetMode="External"/><Relationship Id="rId7" Type="http://schemas.openxmlformats.org/officeDocument/2006/relationships/image" Target="../media/image4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直線接點 33">
            <a:extLst>
              <a:ext uri="{FF2B5EF4-FFF2-40B4-BE49-F238E27FC236}">
                <a16:creationId xmlns:a16="http://schemas.microsoft.com/office/drawing/2014/main" id="{C6DBF637-2707-4BBD-BB84-2598BB6C20D6}"/>
              </a:ext>
            </a:extLst>
          </p:cNvPr>
          <p:cNvCxnSpPr>
            <a:cxnSpLocks/>
          </p:cNvCxnSpPr>
          <p:nvPr/>
        </p:nvCxnSpPr>
        <p:spPr>
          <a:xfrm>
            <a:off x="404664" y="6393160"/>
            <a:ext cx="3996000" cy="0"/>
          </a:xfrm>
          <a:prstGeom prst="line">
            <a:avLst/>
          </a:prstGeom>
          <a:ln w="19050">
            <a:solidFill>
              <a:srgbClr val="984807"/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矩形 20">
            <a:extLst>
              <a:ext uri="{FF2B5EF4-FFF2-40B4-BE49-F238E27FC236}">
                <a16:creationId xmlns:a16="http://schemas.microsoft.com/office/drawing/2014/main" id="{D4C1F005-27B4-4F8F-A65B-0817F12B68A6}"/>
              </a:ext>
            </a:extLst>
          </p:cNvPr>
          <p:cNvSpPr/>
          <p:nvPr/>
        </p:nvSpPr>
        <p:spPr>
          <a:xfrm>
            <a:off x="0" y="-47083"/>
            <a:ext cx="6858000" cy="2271465"/>
          </a:xfrm>
          <a:prstGeom prst="rect">
            <a:avLst/>
          </a:prstGeom>
          <a:solidFill>
            <a:schemeClr val="accent6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圓角矩形 14"/>
          <p:cNvSpPr/>
          <p:nvPr/>
        </p:nvSpPr>
        <p:spPr>
          <a:xfrm>
            <a:off x="116632" y="141819"/>
            <a:ext cx="6574549" cy="9635717"/>
          </a:xfrm>
          <a:prstGeom prst="roundRect">
            <a:avLst>
              <a:gd name="adj" fmla="val 7292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矩形 31"/>
          <p:cNvSpPr/>
          <p:nvPr/>
        </p:nvSpPr>
        <p:spPr>
          <a:xfrm>
            <a:off x="499396" y="5707196"/>
            <a:ext cx="591864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000" spc="-1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sz="1000" spc="-1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主辦單位得保留變更研討會議程及講者之權利，若有任何未盡事宜，主辦單位亦保有隨時補充、說明、修改之權利</a:t>
            </a:r>
          </a:p>
        </p:txBody>
      </p:sp>
      <p:graphicFrame>
        <p:nvGraphicFramePr>
          <p:cNvPr id="39" name="表格 38"/>
          <p:cNvGraphicFramePr>
            <a:graphicFrameLocks noGrp="1"/>
          </p:cNvGraphicFramePr>
          <p:nvPr/>
        </p:nvGraphicFramePr>
        <p:xfrm>
          <a:off x="476672" y="6526588"/>
          <a:ext cx="5838825" cy="18107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7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2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1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40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8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94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1798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kern="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公司全銜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98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kern="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聯絡人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電話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統編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798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kern="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參加人姓名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職稱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400" kern="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E-mail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葷</a:t>
                      </a:r>
                      <a:r>
                        <a:rPr lang="en-US" altLang="zh-TW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素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798">
                <a:tc>
                  <a:txBody>
                    <a:bodyPr/>
                    <a:lstStyle/>
                    <a:p>
                      <a:pPr marR="71755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798">
                <a:tc>
                  <a:txBody>
                    <a:bodyPr/>
                    <a:lstStyle/>
                    <a:p>
                      <a:pPr marR="71755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en-US" sz="1200" kern="5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798">
                <a:tc>
                  <a:txBody>
                    <a:bodyPr/>
                    <a:lstStyle/>
                    <a:p>
                      <a:pPr marR="71755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0" name="矩形 39"/>
          <p:cNvSpPr/>
          <p:nvPr/>
        </p:nvSpPr>
        <p:spPr>
          <a:xfrm>
            <a:off x="404664" y="8481392"/>
            <a:ext cx="6138300" cy="1170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89013" indent="-989013"/>
            <a:r>
              <a:rPr lang="zh-TW" altLang="zh-TW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報名</a:t>
            </a:r>
            <a:r>
              <a:rPr lang="zh-TW" altLang="en-US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方式</a:t>
            </a:r>
            <a:r>
              <a:rPr lang="zh-TW" altLang="en-US" sz="1600" b="1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線上報名： </a:t>
            </a:r>
            <a:br>
              <a:rPr lang="en-US" altLang="zh-TW" sz="1600" b="1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1600" b="1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傳真報名：</a:t>
            </a:r>
            <a:r>
              <a:rPr lang="en-US" altLang="zh-TW" sz="1600" b="1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05-2861590 </a:t>
            </a:r>
            <a:endParaRPr lang="zh-TW" altLang="zh-TW" sz="1600" b="1" dirty="0">
              <a:solidFill>
                <a:schemeClr val="tx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2400"/>
              </a:lnSpc>
            </a:pPr>
            <a:r>
              <a:rPr lang="zh-TW" altLang="zh-TW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活動聯繫</a:t>
            </a:r>
            <a:r>
              <a:rPr lang="zh-TW" altLang="en-US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zh-TW" sz="1600" b="1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食品所</a:t>
            </a:r>
            <a:r>
              <a:rPr lang="en-US" altLang="zh-TW" sz="1600" b="1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1600" b="1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王小姐</a:t>
            </a:r>
            <a:r>
              <a:rPr lang="zh-TW" altLang="en-US" sz="1600" b="1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05-2918902 </a:t>
            </a:r>
          </a:p>
          <a:p>
            <a:pPr marL="989013">
              <a:lnSpc>
                <a:spcPts val="2400"/>
              </a:lnSpc>
            </a:pPr>
            <a:r>
              <a:rPr lang="zh-TW" altLang="en-US" sz="1600" b="1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u="sng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wwn@firdi.org.tw</a:t>
            </a:r>
            <a:endParaRPr lang="zh-TW" altLang="zh-TW" sz="1600" b="1" dirty="0">
              <a:solidFill>
                <a:schemeClr val="tx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橢圓 27">
            <a:extLst>
              <a:ext uri="{FF2B5EF4-FFF2-40B4-BE49-F238E27FC236}">
                <a16:creationId xmlns:a16="http://schemas.microsoft.com/office/drawing/2014/main" id="{A5A31281-04F5-4542-91E1-978D543BEAEF}"/>
              </a:ext>
            </a:extLst>
          </p:cNvPr>
          <p:cNvSpPr/>
          <p:nvPr/>
        </p:nvSpPr>
        <p:spPr>
          <a:xfrm>
            <a:off x="292300" y="6033120"/>
            <a:ext cx="468000" cy="468000"/>
          </a:xfrm>
          <a:prstGeom prst="ellipse">
            <a:avLst/>
          </a:prstGeom>
          <a:solidFill>
            <a:srgbClr val="98480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</a:t>
            </a:r>
          </a:p>
        </p:txBody>
      </p:sp>
      <p:sp>
        <p:nvSpPr>
          <p:cNvPr id="29" name="橢圓 28">
            <a:extLst>
              <a:ext uri="{FF2B5EF4-FFF2-40B4-BE49-F238E27FC236}">
                <a16:creationId xmlns:a16="http://schemas.microsoft.com/office/drawing/2014/main" id="{69D399A0-A4CE-4A4E-AB48-3E012D5D91A2}"/>
              </a:ext>
            </a:extLst>
          </p:cNvPr>
          <p:cNvSpPr/>
          <p:nvPr/>
        </p:nvSpPr>
        <p:spPr>
          <a:xfrm>
            <a:off x="701714" y="6033120"/>
            <a:ext cx="468000" cy="468000"/>
          </a:xfrm>
          <a:prstGeom prst="ellipse">
            <a:avLst/>
          </a:prstGeom>
          <a:solidFill>
            <a:srgbClr val="98480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</a:p>
        </p:txBody>
      </p:sp>
      <p:sp>
        <p:nvSpPr>
          <p:cNvPr id="33" name="橢圓 32">
            <a:extLst>
              <a:ext uri="{FF2B5EF4-FFF2-40B4-BE49-F238E27FC236}">
                <a16:creationId xmlns:a16="http://schemas.microsoft.com/office/drawing/2014/main" id="{9181177A-B5C9-4CB1-92D0-F83C5CB8B91D}"/>
              </a:ext>
            </a:extLst>
          </p:cNvPr>
          <p:cNvSpPr/>
          <p:nvPr/>
        </p:nvSpPr>
        <p:spPr>
          <a:xfrm>
            <a:off x="1088792" y="6038739"/>
            <a:ext cx="468000" cy="468000"/>
          </a:xfrm>
          <a:prstGeom prst="ellipse">
            <a:avLst/>
          </a:prstGeom>
          <a:solidFill>
            <a:srgbClr val="98480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</a:t>
            </a: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09EB7647-959B-43EA-93F7-F3475394E524}"/>
              </a:ext>
            </a:extLst>
          </p:cNvPr>
          <p:cNvSpPr txBox="1"/>
          <p:nvPr/>
        </p:nvSpPr>
        <p:spPr>
          <a:xfrm>
            <a:off x="4364663" y="6148067"/>
            <a:ext cx="2178301" cy="317101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663300"/>
            </a:solidFill>
            <a:prstDash val="sysDash"/>
          </a:ln>
        </p:spPr>
        <p:txBody>
          <a:bodyPr wrap="square" anchor="ctr">
            <a:spAutoFit/>
          </a:bodyPr>
          <a:lstStyle/>
          <a:p>
            <a:endParaRPr lang="zh-TW" altLang="zh-TW" sz="1000" b="1" dirty="0">
              <a:solidFill>
                <a:srgbClr val="66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EB5F30C3-4729-4CCF-8874-978CC742F017}"/>
              </a:ext>
            </a:extLst>
          </p:cNvPr>
          <p:cNvSpPr txBox="1"/>
          <p:nvPr/>
        </p:nvSpPr>
        <p:spPr>
          <a:xfrm>
            <a:off x="4347162" y="6147025"/>
            <a:ext cx="2304697" cy="3181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26</a:t>
            </a:r>
            <a:r>
              <a:rPr lang="zh-TW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截止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或額滿為止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4B61FC0F-58A2-4607-9AD2-87AED737DEA2}"/>
              </a:ext>
            </a:extLst>
          </p:cNvPr>
          <p:cNvSpPr txBox="1"/>
          <p:nvPr/>
        </p:nvSpPr>
        <p:spPr>
          <a:xfrm>
            <a:off x="6021288" y="8553400"/>
            <a:ext cx="455805" cy="1009471"/>
          </a:xfrm>
          <a:prstGeom prst="wedgeRoundRectCallout">
            <a:avLst>
              <a:gd name="adj1" fmla="val -77332"/>
              <a:gd name="adj2" fmla="val -20974"/>
              <a:gd name="adj3" fmla="val 16667"/>
            </a:avLst>
          </a:prstGeom>
          <a:noFill/>
          <a:ln>
            <a:solidFill>
              <a:srgbClr val="984807"/>
            </a:solidFill>
          </a:ln>
        </p:spPr>
        <p:txBody>
          <a:bodyPr wrap="square">
            <a:spAutoFit/>
          </a:bodyPr>
          <a:lstStyle/>
          <a:p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掃碼報名</a:t>
            </a:r>
            <a:endParaRPr lang="zh-TW" altLang="zh-TW" sz="1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8" name="群組 17">
            <a:extLst>
              <a:ext uri="{FF2B5EF4-FFF2-40B4-BE49-F238E27FC236}">
                <a16:creationId xmlns:a16="http://schemas.microsoft.com/office/drawing/2014/main" id="{A930613F-EB38-5621-77A4-25D39DD9AAB6}"/>
              </a:ext>
            </a:extLst>
          </p:cNvPr>
          <p:cNvGrpSpPr/>
          <p:nvPr/>
        </p:nvGrpSpPr>
        <p:grpSpPr>
          <a:xfrm>
            <a:off x="44624" y="2267587"/>
            <a:ext cx="1143583" cy="944072"/>
            <a:chOff x="137675" y="2853127"/>
            <a:chExt cx="1143583" cy="944072"/>
          </a:xfrm>
        </p:grpSpPr>
        <p:pic>
          <p:nvPicPr>
            <p:cNvPr id="2" name="圖形 1" descr="樹葉">
              <a:extLst>
                <a:ext uri="{FF2B5EF4-FFF2-40B4-BE49-F238E27FC236}">
                  <a16:creationId xmlns:a16="http://schemas.microsoft.com/office/drawing/2014/main" id="{C697D76B-87BC-AB5F-7112-89E1F6013A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6200000">
              <a:off x="137675" y="2853127"/>
              <a:ext cx="944072" cy="944072"/>
            </a:xfrm>
            <a:prstGeom prst="rect">
              <a:avLst/>
            </a:prstGeom>
          </p:spPr>
        </p:pic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5529FB90-888F-EE70-865A-449C0B6F83D8}"/>
                </a:ext>
              </a:extLst>
            </p:cNvPr>
            <p:cNvSpPr txBox="1"/>
            <p:nvPr/>
          </p:nvSpPr>
          <p:spPr>
            <a:xfrm>
              <a:off x="564395" y="2964351"/>
              <a:ext cx="7168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>
                  <a:latin typeface="+mn-ea"/>
                </a:rPr>
                <a:t>0930</a:t>
              </a:r>
            </a:p>
            <a:p>
              <a:r>
                <a:rPr kumimoji="1" lang="en-US" altLang="zh-TW" dirty="0">
                  <a:latin typeface="+mn-ea"/>
                </a:rPr>
                <a:t>1020</a:t>
              </a:r>
              <a:endParaRPr kumimoji="1" lang="zh-TW" altLang="en-US" dirty="0">
                <a:latin typeface="+mn-ea"/>
              </a:endParaRPr>
            </a:p>
          </p:txBody>
        </p:sp>
      </p:grpSp>
      <p:sp>
        <p:nvSpPr>
          <p:cNvPr id="7" name="文字方塊 6">
            <a:extLst>
              <a:ext uri="{FF2B5EF4-FFF2-40B4-BE49-F238E27FC236}">
                <a16:creationId xmlns:a16="http://schemas.microsoft.com/office/drawing/2014/main" id="{E052C012-C534-A7C2-CB69-CA1D4DE652A5}"/>
              </a:ext>
            </a:extLst>
          </p:cNvPr>
          <p:cNvSpPr txBox="1"/>
          <p:nvPr/>
        </p:nvSpPr>
        <p:spPr>
          <a:xfrm>
            <a:off x="1608231" y="4892974"/>
            <a:ext cx="4917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400" b="1" dirty="0"/>
              <a:t>助升級Ｘ食品業低碳化與智慧化</a:t>
            </a:r>
            <a:br>
              <a:rPr kumimoji="1" lang="en-US" altLang="zh-TW" sz="2400" b="1" dirty="0"/>
            </a:br>
            <a:r>
              <a:rPr kumimoji="1" lang="zh-TW" altLang="en-US" sz="2400" b="1" dirty="0"/>
              <a:t>升級轉型輔導與補助措施       </a:t>
            </a:r>
            <a:r>
              <a:rPr kumimoji="1" lang="zh-TW" altLang="en-US" b="1" dirty="0">
                <a:solidFill>
                  <a:srgbClr val="0000FF"/>
                </a:solidFill>
              </a:rPr>
              <a:t>食品所</a:t>
            </a:r>
            <a:endParaRPr kumimoji="1" lang="en-US" altLang="zh-TW" b="1" dirty="0">
              <a:solidFill>
                <a:srgbClr val="0000FF"/>
              </a:solidFill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78E13BAC-9D80-7C99-9EC4-D6FF5E98434B}"/>
              </a:ext>
            </a:extLst>
          </p:cNvPr>
          <p:cNvSpPr txBox="1"/>
          <p:nvPr/>
        </p:nvSpPr>
        <p:spPr>
          <a:xfrm>
            <a:off x="1213037" y="2374419"/>
            <a:ext cx="52590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400" b="1" dirty="0"/>
              <a:t>穩基盤Ｘ食品業減碳技術解決方案</a:t>
            </a:r>
            <a:endParaRPr kumimoji="1" lang="en-US" altLang="zh-TW" sz="2400" b="1" dirty="0"/>
          </a:p>
          <a:p>
            <a:pPr algn="r"/>
            <a:r>
              <a:rPr kumimoji="1" lang="zh-TW" altLang="en-US" b="1" dirty="0">
                <a:solidFill>
                  <a:srgbClr val="0000FF"/>
                </a:solidFill>
              </a:rPr>
              <a:t>食品所</a:t>
            </a:r>
            <a:r>
              <a:rPr kumimoji="1" lang="en-US" altLang="zh-TW" b="1" dirty="0">
                <a:solidFill>
                  <a:srgbClr val="0000FF"/>
                </a:solidFill>
              </a:rPr>
              <a:t>/</a:t>
            </a:r>
            <a:r>
              <a:rPr kumimoji="1" lang="zh-TW" altLang="en-US" b="1" dirty="0">
                <a:solidFill>
                  <a:srgbClr val="0000FF"/>
                </a:solidFill>
              </a:rPr>
              <a:t>黃世榮；金屬中心</a:t>
            </a:r>
            <a:r>
              <a:rPr kumimoji="1" lang="en-US" altLang="zh-TW" b="1" dirty="0">
                <a:solidFill>
                  <a:srgbClr val="0000FF"/>
                </a:solidFill>
              </a:rPr>
              <a:t>/</a:t>
            </a:r>
            <a:r>
              <a:rPr kumimoji="1" lang="zh-TW" altLang="en-US" b="1" dirty="0">
                <a:solidFill>
                  <a:srgbClr val="0000FF"/>
                </a:solidFill>
              </a:rPr>
              <a:t>施威宏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A1354E27-2091-AEBC-A380-55E98F43768C}"/>
              </a:ext>
            </a:extLst>
          </p:cNvPr>
          <p:cNvSpPr txBox="1"/>
          <p:nvPr/>
        </p:nvSpPr>
        <p:spPr>
          <a:xfrm>
            <a:off x="1527756" y="3195723"/>
            <a:ext cx="49975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400" b="1" dirty="0"/>
              <a:t>找工具Ｘ 生產數位化能源管理</a:t>
            </a:r>
            <a:endParaRPr kumimoji="1" lang="en-US" altLang="zh-TW" sz="2400" b="1" dirty="0"/>
          </a:p>
          <a:p>
            <a:pPr algn="r"/>
            <a:r>
              <a:rPr kumimoji="1" lang="zh-TW" altLang="en-US" b="1" dirty="0">
                <a:solidFill>
                  <a:srgbClr val="0000FF"/>
                </a:solidFill>
              </a:rPr>
              <a:t>宜福門</a:t>
            </a:r>
            <a:r>
              <a:rPr kumimoji="1" lang="en-US" altLang="zh-TW" b="1" dirty="0">
                <a:solidFill>
                  <a:srgbClr val="0000FF"/>
                </a:solidFill>
              </a:rPr>
              <a:t>/</a:t>
            </a:r>
            <a:r>
              <a:rPr kumimoji="1" lang="zh-TW" altLang="en-US" b="1" dirty="0">
                <a:solidFill>
                  <a:srgbClr val="0000FF"/>
                </a:solidFill>
              </a:rPr>
              <a:t>黃正輝、陳建中</a:t>
            </a:r>
          </a:p>
        </p:txBody>
      </p:sp>
      <p:grpSp>
        <p:nvGrpSpPr>
          <p:cNvPr id="20" name="群組 19">
            <a:extLst>
              <a:ext uri="{FF2B5EF4-FFF2-40B4-BE49-F238E27FC236}">
                <a16:creationId xmlns:a16="http://schemas.microsoft.com/office/drawing/2014/main" id="{2BAA36EA-B5D9-1BAF-8D4E-0B81EC2E4257}"/>
              </a:ext>
            </a:extLst>
          </p:cNvPr>
          <p:cNvGrpSpPr/>
          <p:nvPr/>
        </p:nvGrpSpPr>
        <p:grpSpPr>
          <a:xfrm>
            <a:off x="436447" y="3123715"/>
            <a:ext cx="1143583" cy="944072"/>
            <a:chOff x="137675" y="2853127"/>
            <a:chExt cx="1143583" cy="944072"/>
          </a:xfrm>
        </p:grpSpPr>
        <p:pic>
          <p:nvPicPr>
            <p:cNvPr id="24" name="圖形 23" descr="樹葉">
              <a:extLst>
                <a:ext uri="{FF2B5EF4-FFF2-40B4-BE49-F238E27FC236}">
                  <a16:creationId xmlns:a16="http://schemas.microsoft.com/office/drawing/2014/main" id="{BCB32BAD-46DF-A69A-C6AD-2EDCBC3995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6200000">
              <a:off x="137675" y="2853127"/>
              <a:ext cx="944072" cy="944072"/>
            </a:xfrm>
            <a:prstGeom prst="rect">
              <a:avLst/>
            </a:prstGeom>
          </p:spPr>
        </p:pic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C95A8686-728F-CE9E-5D9C-AE32A386F311}"/>
                </a:ext>
              </a:extLst>
            </p:cNvPr>
            <p:cNvSpPr txBox="1"/>
            <p:nvPr/>
          </p:nvSpPr>
          <p:spPr>
            <a:xfrm>
              <a:off x="564395" y="2964351"/>
              <a:ext cx="7168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>
                  <a:latin typeface="+mn-ea"/>
                </a:rPr>
                <a:t>1020</a:t>
              </a:r>
            </a:p>
            <a:p>
              <a:r>
                <a:rPr kumimoji="1" lang="en-US" altLang="zh-TW" dirty="0">
                  <a:latin typeface="+mn-ea"/>
                </a:rPr>
                <a:t>1100</a:t>
              </a:r>
              <a:endParaRPr kumimoji="1" lang="zh-TW" altLang="en-US" dirty="0">
                <a:latin typeface="+mn-ea"/>
              </a:endParaRPr>
            </a:p>
          </p:txBody>
        </p:sp>
      </p:grpSp>
      <p:grpSp>
        <p:nvGrpSpPr>
          <p:cNvPr id="26" name="群組 25">
            <a:extLst>
              <a:ext uri="{FF2B5EF4-FFF2-40B4-BE49-F238E27FC236}">
                <a16:creationId xmlns:a16="http://schemas.microsoft.com/office/drawing/2014/main" id="{FB596447-4BB2-F41F-99FD-62B6A1363EF2}"/>
              </a:ext>
            </a:extLst>
          </p:cNvPr>
          <p:cNvGrpSpPr/>
          <p:nvPr/>
        </p:nvGrpSpPr>
        <p:grpSpPr>
          <a:xfrm>
            <a:off x="108087" y="3923771"/>
            <a:ext cx="1143583" cy="944072"/>
            <a:chOff x="137675" y="2853127"/>
            <a:chExt cx="1143583" cy="944072"/>
          </a:xfrm>
        </p:grpSpPr>
        <p:pic>
          <p:nvPicPr>
            <p:cNvPr id="30" name="圖形 29" descr="樹葉">
              <a:extLst>
                <a:ext uri="{FF2B5EF4-FFF2-40B4-BE49-F238E27FC236}">
                  <a16:creationId xmlns:a16="http://schemas.microsoft.com/office/drawing/2014/main" id="{BACDE347-2175-50E1-C5F3-316198CD68F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6200000">
              <a:off x="137675" y="2853127"/>
              <a:ext cx="944072" cy="944072"/>
            </a:xfrm>
            <a:prstGeom prst="rect">
              <a:avLst/>
            </a:prstGeom>
          </p:spPr>
        </p:pic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10ED4D2E-78F5-3FCD-6079-47B8AF9D1A7E}"/>
                </a:ext>
              </a:extLst>
            </p:cNvPr>
            <p:cNvSpPr txBox="1"/>
            <p:nvPr/>
          </p:nvSpPr>
          <p:spPr>
            <a:xfrm>
              <a:off x="564395" y="2964351"/>
              <a:ext cx="7168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>
                  <a:latin typeface="+mn-ea"/>
                </a:rPr>
                <a:t>1100</a:t>
              </a:r>
            </a:p>
            <a:p>
              <a:r>
                <a:rPr kumimoji="1" lang="en-US" altLang="zh-TW" dirty="0">
                  <a:latin typeface="+mn-ea"/>
                </a:rPr>
                <a:t>1140</a:t>
              </a:r>
              <a:endParaRPr kumimoji="1" lang="zh-TW" altLang="en-US" dirty="0">
                <a:latin typeface="+mn-ea"/>
              </a:endParaRPr>
            </a:p>
          </p:txBody>
        </p:sp>
      </p:grp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42BBA874-6E8B-D242-EACE-AA7C43CFCFFB}"/>
              </a:ext>
            </a:extLst>
          </p:cNvPr>
          <p:cNvGrpSpPr/>
          <p:nvPr/>
        </p:nvGrpSpPr>
        <p:grpSpPr>
          <a:xfrm>
            <a:off x="476672" y="4821231"/>
            <a:ext cx="1143583" cy="944072"/>
            <a:chOff x="137675" y="2853127"/>
            <a:chExt cx="1143583" cy="944072"/>
          </a:xfrm>
        </p:grpSpPr>
        <p:pic>
          <p:nvPicPr>
            <p:cNvPr id="38" name="圖形 37" descr="樹葉">
              <a:extLst>
                <a:ext uri="{FF2B5EF4-FFF2-40B4-BE49-F238E27FC236}">
                  <a16:creationId xmlns:a16="http://schemas.microsoft.com/office/drawing/2014/main" id="{A9FB3FDC-D887-52BC-071E-FBFF27E3123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16200000">
              <a:off x="137675" y="2853127"/>
              <a:ext cx="944072" cy="944072"/>
            </a:xfrm>
            <a:prstGeom prst="rect">
              <a:avLst/>
            </a:prstGeom>
          </p:spPr>
        </p:pic>
        <p:sp>
          <p:nvSpPr>
            <p:cNvPr id="42" name="文字方塊 41">
              <a:extLst>
                <a:ext uri="{FF2B5EF4-FFF2-40B4-BE49-F238E27FC236}">
                  <a16:creationId xmlns:a16="http://schemas.microsoft.com/office/drawing/2014/main" id="{A6D31B47-CBFA-B8B4-07BD-68F9DD3602C6}"/>
                </a:ext>
              </a:extLst>
            </p:cNvPr>
            <p:cNvSpPr txBox="1"/>
            <p:nvPr/>
          </p:nvSpPr>
          <p:spPr>
            <a:xfrm>
              <a:off x="564395" y="2964351"/>
              <a:ext cx="7168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TW" dirty="0">
                  <a:latin typeface="+mn-ea"/>
                </a:rPr>
                <a:t>1140</a:t>
              </a:r>
            </a:p>
            <a:p>
              <a:r>
                <a:rPr kumimoji="1" lang="en-US" altLang="zh-TW" dirty="0">
                  <a:latin typeface="+mn-ea"/>
                </a:rPr>
                <a:t>1200</a:t>
              </a:r>
              <a:endParaRPr kumimoji="1" lang="zh-TW" altLang="en-US" dirty="0">
                <a:latin typeface="+mn-ea"/>
              </a:endParaRPr>
            </a:p>
          </p:txBody>
        </p:sp>
      </p:grp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72E27F54-A94F-5370-2311-6227CFF97FD5}"/>
              </a:ext>
            </a:extLst>
          </p:cNvPr>
          <p:cNvSpPr txBox="1"/>
          <p:nvPr/>
        </p:nvSpPr>
        <p:spPr>
          <a:xfrm>
            <a:off x="1251140" y="4047686"/>
            <a:ext cx="51669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2400" b="1" dirty="0"/>
              <a:t>找工具Ｘ智慧科技轉型升級</a:t>
            </a:r>
            <a:endParaRPr kumimoji="1" lang="en-US" altLang="zh-TW" sz="2400" b="1" dirty="0"/>
          </a:p>
          <a:p>
            <a:pPr algn="r"/>
            <a:r>
              <a:rPr kumimoji="1" lang="zh-TW" altLang="en-US" b="1" dirty="0">
                <a:solidFill>
                  <a:srgbClr val="0000FF"/>
                </a:solidFill>
              </a:rPr>
              <a:t> 三惟科技</a:t>
            </a:r>
            <a:r>
              <a:rPr kumimoji="1" lang="en-US" altLang="zh-TW" b="1" dirty="0">
                <a:solidFill>
                  <a:srgbClr val="0000FF"/>
                </a:solidFill>
              </a:rPr>
              <a:t>/</a:t>
            </a:r>
            <a:r>
              <a:rPr kumimoji="1" lang="zh-TW" altLang="en-US" b="1" dirty="0">
                <a:solidFill>
                  <a:srgbClr val="0000FF"/>
                </a:solidFill>
              </a:rPr>
              <a:t>黃右京 副理</a:t>
            </a:r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1C4E7082-FE69-4E6C-9060-C7222C399346}"/>
              </a:ext>
            </a:extLst>
          </p:cNvPr>
          <p:cNvSpPr txBox="1"/>
          <p:nvPr/>
        </p:nvSpPr>
        <p:spPr>
          <a:xfrm>
            <a:off x="1322707" y="440583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kumimoji="1" lang="zh-TW" altLang="en-US" b="1" dirty="0">
                <a:solidFill>
                  <a:schemeClr val="accent6">
                    <a:lumMod val="75000"/>
                  </a:schemeClr>
                </a:solidFill>
              </a:rPr>
              <a:t>數位轉型與能源系統</a:t>
            </a:r>
            <a:r>
              <a:rPr kumimoji="1" lang="en-US" altLang="zh-TW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49EF501D-4559-413E-9551-558E8D27784E}"/>
              </a:ext>
            </a:extLst>
          </p:cNvPr>
          <p:cNvSpPr txBox="1"/>
          <p:nvPr/>
        </p:nvSpPr>
        <p:spPr>
          <a:xfrm>
            <a:off x="3429000" y="1538262"/>
            <a:ext cx="3102155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zh-TW" altLang="en-US" sz="2000" b="1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嘉義產業創新研發中心</a:t>
            </a:r>
            <a:endParaRPr lang="en-US" altLang="zh-TW" sz="2000" b="1" dirty="0">
              <a:solidFill>
                <a:srgbClr val="66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 algn="ctr"/>
            <a:r>
              <a:rPr lang="en-US" altLang="zh-TW" b="1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嘉義市博愛路二段</a:t>
            </a:r>
            <a:r>
              <a:rPr lang="en-US" altLang="zh-TW" b="1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569</a:t>
            </a:r>
            <a:r>
              <a:rPr lang="zh-TW" altLang="en-US" b="1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號</a:t>
            </a:r>
            <a:r>
              <a:rPr lang="en-US" altLang="zh-TW" b="1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000" b="1" dirty="0">
              <a:solidFill>
                <a:srgbClr val="6633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6" name="直線接點 45">
            <a:extLst>
              <a:ext uri="{FF2B5EF4-FFF2-40B4-BE49-F238E27FC236}">
                <a16:creationId xmlns:a16="http://schemas.microsoft.com/office/drawing/2014/main" id="{A12F66B4-13E9-44AD-92C4-9C990D62F7EB}"/>
              </a:ext>
            </a:extLst>
          </p:cNvPr>
          <p:cNvCxnSpPr>
            <a:cxnSpLocks/>
          </p:cNvCxnSpPr>
          <p:nvPr/>
        </p:nvCxnSpPr>
        <p:spPr>
          <a:xfrm>
            <a:off x="3429000" y="1476796"/>
            <a:ext cx="0" cy="720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圖形 46" descr="樹葉">
            <a:extLst>
              <a:ext uri="{FF2B5EF4-FFF2-40B4-BE49-F238E27FC236}">
                <a16:creationId xmlns:a16="http://schemas.microsoft.com/office/drawing/2014/main" id="{F7574DDB-4D9B-4AAD-9396-5F9A3966E7B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73889">
            <a:off x="71352" y="-43493"/>
            <a:ext cx="1153341" cy="1153341"/>
          </a:xfrm>
          <a:prstGeom prst="rect">
            <a:avLst/>
          </a:prstGeom>
        </p:spPr>
      </p:pic>
      <p:sp>
        <p:nvSpPr>
          <p:cNvPr id="48" name="矩形 47">
            <a:extLst>
              <a:ext uri="{FF2B5EF4-FFF2-40B4-BE49-F238E27FC236}">
                <a16:creationId xmlns:a16="http://schemas.microsoft.com/office/drawing/2014/main" id="{7A632F38-E831-4BF0-AE75-15FE85E11DB7}"/>
              </a:ext>
            </a:extLst>
          </p:cNvPr>
          <p:cNvSpPr/>
          <p:nvPr/>
        </p:nvSpPr>
        <p:spPr>
          <a:xfrm>
            <a:off x="-75899" y="1211486"/>
            <a:ext cx="332054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TW" sz="2400" dirty="0">
                <a:ln>
                  <a:solidFill>
                    <a:schemeClr val="bg1"/>
                  </a:solidFill>
                </a:ln>
                <a:solidFill>
                  <a:srgbClr val="9848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  <a:ea typeface="微軟正黑體" panose="020B0604030504040204" pitchFamily="34" charset="-120"/>
              </a:rPr>
              <a:t>2023</a:t>
            </a:r>
            <a:r>
              <a:rPr lang="en-US" altLang="zh-TW" sz="2000" dirty="0">
                <a:ln>
                  <a:solidFill>
                    <a:schemeClr val="bg1"/>
                  </a:solidFill>
                </a:ln>
                <a:solidFill>
                  <a:srgbClr val="9848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  <a:ea typeface="微軟正黑體" panose="020B0604030504040204" pitchFamily="34" charset="-120"/>
              </a:rPr>
              <a:t>/</a:t>
            </a:r>
            <a:r>
              <a:rPr lang="en-US" altLang="zh-TW" sz="3200" dirty="0">
                <a:ln>
                  <a:solidFill>
                    <a:schemeClr val="bg1"/>
                  </a:solidFill>
                </a:ln>
                <a:solidFill>
                  <a:srgbClr val="9848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  <a:ea typeface="微軟正黑體" panose="020B0604030504040204" pitchFamily="34" charset="-120"/>
              </a:rPr>
              <a:t>4</a:t>
            </a:r>
            <a:r>
              <a:rPr lang="en-US" altLang="zh-TW" sz="2000" dirty="0">
                <a:ln>
                  <a:solidFill>
                    <a:schemeClr val="bg1"/>
                  </a:solidFill>
                </a:ln>
                <a:solidFill>
                  <a:srgbClr val="9848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  <a:ea typeface="微軟正黑體" panose="020B0604030504040204" pitchFamily="34" charset="-120"/>
              </a:rPr>
              <a:t>/</a:t>
            </a:r>
            <a:r>
              <a:rPr lang="en-US" altLang="zh-TW" sz="3200" dirty="0">
                <a:ln>
                  <a:solidFill>
                    <a:schemeClr val="bg1"/>
                  </a:solidFill>
                </a:ln>
                <a:solidFill>
                  <a:srgbClr val="9848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  <a:ea typeface="微軟正黑體" panose="020B0604030504040204" pitchFamily="34" charset="-120"/>
              </a:rPr>
              <a:t>27</a:t>
            </a:r>
            <a:r>
              <a:rPr lang="en-US" altLang="zh-TW" sz="4000" dirty="0">
                <a:ln>
                  <a:solidFill>
                    <a:schemeClr val="bg1"/>
                  </a:solidFill>
                </a:ln>
                <a:solidFill>
                  <a:srgbClr val="9848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n>
                  <a:solidFill>
                    <a:schemeClr val="bg1"/>
                  </a:solidFill>
                </a:ln>
                <a:solidFill>
                  <a:srgbClr val="9848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  <a:ea typeface="微軟正黑體" panose="020B0604030504040204" pitchFamily="34" charset="-120"/>
              </a:rPr>
              <a:t>Thur.</a:t>
            </a:r>
            <a:endParaRPr lang="en-US" altLang="zh-TW" sz="2000" dirty="0">
              <a:ln>
                <a:solidFill>
                  <a:schemeClr val="bg1"/>
                </a:solidFill>
              </a:ln>
              <a:solidFill>
                <a:srgbClr val="9848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  <a:ea typeface="微軟正黑體" panose="020B0604030504040204" pitchFamily="34" charset="-120"/>
            </a:endParaRPr>
          </a:p>
          <a:p>
            <a:pPr algn="r"/>
            <a:r>
              <a:rPr lang="en-US" altLang="zh-TW" sz="2400" dirty="0">
                <a:ln>
                  <a:solidFill>
                    <a:schemeClr val="bg1"/>
                  </a:solidFill>
                </a:ln>
                <a:solidFill>
                  <a:srgbClr val="9848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  <a:ea typeface="微軟正黑體" panose="020B0604030504040204" pitchFamily="34" charset="-120"/>
              </a:rPr>
              <a:t>09:30-12:00</a:t>
            </a:r>
            <a:endParaRPr lang="zh-TW" altLang="en-US" sz="1600" dirty="0">
              <a:ln>
                <a:solidFill>
                  <a:schemeClr val="bg1"/>
                </a:solidFill>
              </a:ln>
              <a:solidFill>
                <a:srgbClr val="9848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Black" panose="0208090404030B020404" pitchFamily="18" charset="0"/>
              <a:ea typeface="微軟正黑體" panose="020B0604030504040204" pitchFamily="34" charset="-12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476672" y="223155"/>
            <a:ext cx="58316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Yuppy TC" panose="020F0603040207020204" pitchFamily="34" charset="-120"/>
                <a:ea typeface="Yuppy TC" panose="020F0603040207020204" pitchFamily="34" charset="-120"/>
                <a:cs typeface="Yuppy TC" panose="020F0603040207020204" pitchFamily="34" charset="-120"/>
              </a:rPr>
              <a:t>推動食品產業減碳應用交流</a:t>
            </a:r>
            <a:r>
              <a:rPr lang="zh-TW" altLang="en-US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Yuppy TC" panose="020F0603040207020204" pitchFamily="34" charset="-120"/>
                <a:ea typeface="Yuppy TC" panose="020F0603040207020204" pitchFamily="34" charset="-120"/>
                <a:cs typeface="Yuppy TC" panose="020F0603040207020204" pitchFamily="34" charset="-120"/>
              </a:rPr>
              <a:t>暨</a:t>
            </a:r>
            <a:r>
              <a:rPr lang="zh-TW" altLang="en-US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Yuppy TC" panose="020F0603040207020204" pitchFamily="34" charset="-120"/>
                <a:ea typeface="Yuppy TC" panose="020F0603040207020204" pitchFamily="34" charset="-120"/>
                <a:cs typeface="Yuppy TC" panose="020F0603040207020204" pitchFamily="34" charset="-120"/>
              </a:rPr>
              <a:t>疫後升級轉型說明會</a:t>
            </a:r>
            <a:endParaRPr lang="en-US" altLang="zh-TW" sz="3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Yuppy TC" panose="020F0603040207020204" pitchFamily="34" charset="-120"/>
              <a:ea typeface="Yuppy TC" panose="020F0603040207020204" pitchFamily="34" charset="-120"/>
              <a:cs typeface="Yuppy TC" panose="020F0603040207020204" pitchFamily="34" charset="-120"/>
            </a:endParaRPr>
          </a:p>
        </p:txBody>
      </p:sp>
      <p:cxnSp>
        <p:nvCxnSpPr>
          <p:cNvPr id="49" name="直線接點 48">
            <a:extLst>
              <a:ext uri="{FF2B5EF4-FFF2-40B4-BE49-F238E27FC236}">
                <a16:creationId xmlns:a16="http://schemas.microsoft.com/office/drawing/2014/main" id="{9FF9B491-1F1E-4840-AC85-00C4420B31F6}"/>
              </a:ext>
            </a:extLst>
          </p:cNvPr>
          <p:cNvCxnSpPr>
            <a:cxnSpLocks/>
          </p:cNvCxnSpPr>
          <p:nvPr/>
        </p:nvCxnSpPr>
        <p:spPr>
          <a:xfrm>
            <a:off x="1412776" y="3152800"/>
            <a:ext cx="3996000" cy="0"/>
          </a:xfrm>
          <a:prstGeom prst="line">
            <a:avLst/>
          </a:prstGeom>
          <a:ln w="9525">
            <a:solidFill>
              <a:srgbClr val="984807"/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直線接點 49">
            <a:extLst>
              <a:ext uri="{FF2B5EF4-FFF2-40B4-BE49-F238E27FC236}">
                <a16:creationId xmlns:a16="http://schemas.microsoft.com/office/drawing/2014/main" id="{EE1047C0-1C4F-4B79-A3B4-44049C331A30}"/>
              </a:ext>
            </a:extLst>
          </p:cNvPr>
          <p:cNvCxnSpPr>
            <a:cxnSpLocks/>
          </p:cNvCxnSpPr>
          <p:nvPr/>
        </p:nvCxnSpPr>
        <p:spPr>
          <a:xfrm>
            <a:off x="1484784" y="3944888"/>
            <a:ext cx="3996000" cy="0"/>
          </a:xfrm>
          <a:prstGeom prst="line">
            <a:avLst/>
          </a:prstGeom>
          <a:ln w="9525">
            <a:solidFill>
              <a:srgbClr val="984807"/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直線接點 50">
            <a:extLst>
              <a:ext uri="{FF2B5EF4-FFF2-40B4-BE49-F238E27FC236}">
                <a16:creationId xmlns:a16="http://schemas.microsoft.com/office/drawing/2014/main" id="{FB61507C-6568-4B86-9916-8406D75063CA}"/>
              </a:ext>
            </a:extLst>
          </p:cNvPr>
          <p:cNvCxnSpPr>
            <a:cxnSpLocks/>
          </p:cNvCxnSpPr>
          <p:nvPr/>
        </p:nvCxnSpPr>
        <p:spPr>
          <a:xfrm>
            <a:off x="1412776" y="4808984"/>
            <a:ext cx="3996000" cy="0"/>
          </a:xfrm>
          <a:prstGeom prst="line">
            <a:avLst/>
          </a:prstGeom>
          <a:ln w="9525">
            <a:solidFill>
              <a:srgbClr val="984807"/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903357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{3D3AE52A-0E84-7345-9FA7-3D4D702D2A14}tf10001060</Template>
  <TotalTime>892</TotalTime>
  <Words>213</Words>
  <Application>Microsoft Office PowerPoint</Application>
  <PresentationFormat>A4 紙張 (210x297 公釐)</PresentationFormat>
  <Paragraphs>49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Yuppy TC</vt:lpstr>
      <vt:lpstr>微軟正黑體</vt:lpstr>
      <vt:lpstr>Arial</vt:lpstr>
      <vt:lpstr>Calibri</vt:lpstr>
      <vt:lpstr>Cooper Black</vt:lpstr>
      <vt:lpstr>Trebuchet MS</vt:lpstr>
      <vt:lpstr>Wingdings 3</vt:lpstr>
      <vt:lpstr>多面向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王玟乃</cp:lastModifiedBy>
  <cp:revision>75</cp:revision>
  <cp:lastPrinted>2020-06-17T03:58:37Z</cp:lastPrinted>
  <dcterms:created xsi:type="dcterms:W3CDTF">2020-06-17T01:07:24Z</dcterms:created>
  <dcterms:modified xsi:type="dcterms:W3CDTF">2023-04-21T05:31:51Z</dcterms:modified>
</cp:coreProperties>
</file>